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2" r:id="rId16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7" Type="http://schemas.openxmlformats.org/officeDocument/2006/relationships/slide" Target="slides/slide4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3" name="Shape 9533"/>
        <p:cNvGrpSpPr/>
        <p:nvPr/>
      </p:nvGrpSpPr>
      <p:grpSpPr>
        <a:xfrm>
          <a:off x="0" y="0"/>
          <a:ext cx="0" cy="0"/>
          <a:chOff x="0" y="0"/>
          <a:chExt cx="0" cy="0"/>
        </a:xfrm>
      </p:grpSpPr>
      <p:sp>
        <p:nvSpPr>
          <p:cNvPr id="9534" name="Google Shape;953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5" name="Google Shape;9535;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notesSlide" Target="../notesSlides/notesSlide47.xml"/><Relationship Id="rId3" Type="http://schemas.openxmlformats.org/officeDocument/2006/relationships/image" Target="../media/image204.jpg"/></Relationships>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6" name="Shape 9536"/>
        <p:cNvGrpSpPr/>
        <p:nvPr/>
      </p:nvGrpSpPr>
      <p:grpSpPr>
        <a:xfrm>
          <a:off x="0" y="0"/>
          <a:ext cx="0" cy="0"/>
          <a:chOff x="0" y="0"/>
          <a:chExt cx="0" cy="0"/>
        </a:xfrm>
      </p:grpSpPr>
      <p:sp>
        <p:nvSpPr>
          <p:cNvPr id="9537" name="Google Shape;9537;p1477"/>
          <p:cNvSpPr txBox="1"/>
          <p:nvPr>
            <p:ph idx="4294967295"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If Far Detector is in CDF</a:t>
            </a:r>
            <a:endParaRPr/>
          </a:p>
        </p:txBody>
      </p:sp>
      <p:sp>
        <p:nvSpPr>
          <p:cNvPr id="9538" name="Google Shape;9538;p1477"/>
          <p:cNvSpPr txBox="1"/>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375E"/>
              </a:buClr>
              <a:buSzPts val="1200"/>
              <a:buFont typeface="Arial"/>
              <a:buNone/>
            </a:pPr>
            <a:r>
              <a:rPr b="0" i="0" lang="en-US" sz="1200" u="none" cap="none" strike="noStrike">
                <a:solidFill>
                  <a:srgbClr val="17375E"/>
                </a:solidFill>
                <a:latin typeface="Arial"/>
                <a:ea typeface="Arial"/>
                <a:cs typeface="Arial"/>
                <a:sym typeface="Arial"/>
              </a:rPr>
              <a:t>December 5, 2014</a:t>
            </a:r>
            <a:endParaRPr/>
          </a:p>
        </p:txBody>
      </p:sp>
      <p:sp>
        <p:nvSpPr>
          <p:cNvPr id="9539" name="Google Shape;9539;p1477"/>
          <p:cNvSpPr txBox="1"/>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17375E"/>
              </a:buClr>
              <a:buSzPts val="1200"/>
              <a:buFont typeface="Arial"/>
              <a:buNone/>
            </a:pPr>
            <a:fld id="{00000000-1234-1234-1234-123412341234}" type="slidenum">
              <a:rPr b="0" i="0" lang="en-US" sz="1200" u="none" cap="none" strike="noStrike">
                <a:solidFill>
                  <a:srgbClr val="17375E"/>
                </a:solidFill>
                <a:latin typeface="Arial"/>
                <a:ea typeface="Arial"/>
                <a:cs typeface="Arial"/>
                <a:sym typeface="Arial"/>
              </a:rPr>
              <a:t>‹#›</a:t>
            </a:fld>
            <a:endParaRPr b="0" i="0" sz="1200" u="none" cap="none" strike="noStrike">
              <a:solidFill>
                <a:srgbClr val="17375E"/>
              </a:solidFill>
              <a:latin typeface="Arial"/>
              <a:ea typeface="Arial"/>
              <a:cs typeface="Arial"/>
              <a:sym typeface="Arial"/>
            </a:endParaRPr>
          </a:p>
        </p:txBody>
      </p:sp>
      <p:pic>
        <p:nvPicPr>
          <p:cNvPr descr="C:\Users\popovic\Desktop\ap0-2.jpg" id="9540" name="Google Shape;9540;p1477"/>
          <p:cNvPicPr preferRelativeResize="0"/>
          <p:nvPr/>
        </p:nvPicPr>
        <p:blipFill rotWithShape="1">
          <a:blip r:embed="rId3">
            <a:alphaModFix/>
          </a:blip>
          <a:srcRect b="0" l="0" r="0" t="0"/>
          <a:stretch/>
        </p:blipFill>
        <p:spPr>
          <a:xfrm>
            <a:off x="17463" y="984250"/>
            <a:ext cx="9164637" cy="5351463"/>
          </a:xfrm>
          <a:prstGeom prst="rect">
            <a:avLst/>
          </a:prstGeom>
          <a:noFill/>
          <a:ln>
            <a:noFill/>
          </a:ln>
        </p:spPr>
      </p:pic>
      <p:sp>
        <p:nvSpPr>
          <p:cNvPr id="9541" name="Google Shape;9541;p1477"/>
          <p:cNvSpPr/>
          <p:nvPr/>
        </p:nvSpPr>
        <p:spPr>
          <a:xfrm rot="-1314744">
            <a:off x="1289050" y="2538413"/>
            <a:ext cx="320675" cy="152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2" name="Google Shape;9542;p1477"/>
          <p:cNvSpPr/>
          <p:nvPr/>
        </p:nvSpPr>
        <p:spPr>
          <a:xfrm rot="-1077593">
            <a:off x="1730375" y="2181225"/>
            <a:ext cx="2165350" cy="220663"/>
          </a:xfrm>
          <a:prstGeom prst="roundRect">
            <a:avLst>
              <a:gd fmla="val 16667" name="adj"/>
            </a:avLst>
          </a:prstGeom>
          <a:noFill/>
          <a:ln cap="flat" cmpd="sng" w="412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3" name="Google Shape;9543;p1477"/>
          <p:cNvSpPr/>
          <p:nvPr/>
        </p:nvSpPr>
        <p:spPr>
          <a:xfrm>
            <a:off x="1633538" y="2655888"/>
            <a:ext cx="1622425" cy="1835150"/>
          </a:xfrm>
          <a:custGeom>
            <a:rect b="b" l="l" r="r" t="t"/>
            <a:pathLst>
              <a:path extrusionOk="0" h="1945843" w="1621936">
                <a:moveTo>
                  <a:pt x="1621936" y="1945843"/>
                </a:moveTo>
                <a:cubicBezTo>
                  <a:pt x="1559756" y="1817217"/>
                  <a:pt x="1497577" y="1688592"/>
                  <a:pt x="1402480" y="1580083"/>
                </a:cubicBezTo>
                <a:cubicBezTo>
                  <a:pt x="1307383" y="1471574"/>
                  <a:pt x="1250080" y="1449628"/>
                  <a:pt x="1051351" y="1294790"/>
                </a:cubicBezTo>
                <a:cubicBezTo>
                  <a:pt x="852622" y="1139952"/>
                  <a:pt x="380791" y="792480"/>
                  <a:pt x="210103" y="651053"/>
                </a:cubicBezTo>
                <a:cubicBezTo>
                  <a:pt x="39415" y="509626"/>
                  <a:pt x="61361" y="507187"/>
                  <a:pt x="27223" y="446227"/>
                </a:cubicBezTo>
                <a:cubicBezTo>
                  <a:pt x="-6915" y="385267"/>
                  <a:pt x="-2038" y="337718"/>
                  <a:pt x="5277" y="285293"/>
                </a:cubicBezTo>
                <a:cubicBezTo>
                  <a:pt x="12592" y="232867"/>
                  <a:pt x="49168" y="168250"/>
                  <a:pt x="71114" y="131674"/>
                </a:cubicBezTo>
                <a:cubicBezTo>
                  <a:pt x="93060" y="95098"/>
                  <a:pt x="108909" y="84125"/>
                  <a:pt x="136951" y="65837"/>
                </a:cubicBezTo>
                <a:cubicBezTo>
                  <a:pt x="164993" y="47549"/>
                  <a:pt x="239364" y="21946"/>
                  <a:pt x="239364" y="21946"/>
                </a:cubicBezTo>
                <a:lnTo>
                  <a:pt x="210103" y="0"/>
                </a:lnTo>
                <a:lnTo>
                  <a:pt x="224733" y="14630"/>
                </a:lnTo>
              </a:path>
            </a:pathLst>
          </a:cu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4" name="Google Shape;9544;p1477"/>
          <p:cNvSpPr/>
          <p:nvPr/>
        </p:nvSpPr>
        <p:spPr>
          <a:xfrm rot="-1562853">
            <a:off x="3211513" y="4491038"/>
            <a:ext cx="190500" cy="293687"/>
          </a:xfrm>
          <a:prstGeom prst="rect">
            <a:avLst/>
          </a:pr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5" name="Google Shape;9545;p1477"/>
          <p:cNvSpPr txBox="1"/>
          <p:nvPr/>
        </p:nvSpPr>
        <p:spPr>
          <a:xfrm>
            <a:off x="5018088" y="1916113"/>
            <a:ext cx="4176712"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In this case A0 and CDF buildings</a:t>
            </a:r>
            <a:endParaRPr/>
          </a:p>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 can be used for detectors. Distance</a:t>
            </a:r>
            <a:endParaRPr/>
          </a:p>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To CDF is 1.5 km. Blue box is near </a:t>
            </a:r>
            <a:endParaRPr/>
          </a:p>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detector used initially. The red lines are</a:t>
            </a:r>
            <a:endParaRPr/>
          </a:p>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nuSTORM upgrades. </a:t>
            </a:r>
            <a:endParaRPr/>
          </a:p>
        </p:txBody>
      </p:sp>
      <p:sp>
        <p:nvSpPr>
          <p:cNvPr id="9546" name="Google Shape;9546;p1477"/>
          <p:cNvSpPr/>
          <p:nvPr/>
        </p:nvSpPr>
        <p:spPr>
          <a:xfrm rot="203286">
            <a:off x="1660525" y="2025650"/>
            <a:ext cx="1870075" cy="1870075"/>
          </a:xfrm>
          <a:custGeom>
            <a:rect b="b" l="l" r="r" t="t"/>
            <a:pathLst>
              <a:path extrusionOk="0" h="1784506" w="1870613">
                <a:moveTo>
                  <a:pt x="256821" y="1161891"/>
                </a:moveTo>
                <a:cubicBezTo>
                  <a:pt x="87352" y="1044848"/>
                  <a:pt x="92229" y="1047287"/>
                  <a:pt x="51996" y="1000957"/>
                </a:cubicBezTo>
                <a:cubicBezTo>
                  <a:pt x="11762" y="954627"/>
                  <a:pt x="23954" y="927804"/>
                  <a:pt x="15420" y="883913"/>
                </a:cubicBezTo>
                <a:cubicBezTo>
                  <a:pt x="6885" y="840022"/>
                  <a:pt x="-2868" y="783938"/>
                  <a:pt x="789" y="737609"/>
                </a:cubicBezTo>
                <a:cubicBezTo>
                  <a:pt x="4446" y="691280"/>
                  <a:pt x="16639" y="643731"/>
                  <a:pt x="37365" y="605936"/>
                </a:cubicBezTo>
                <a:cubicBezTo>
                  <a:pt x="58091" y="568141"/>
                  <a:pt x="93449" y="537661"/>
                  <a:pt x="125148" y="510838"/>
                </a:cubicBezTo>
                <a:cubicBezTo>
                  <a:pt x="156847" y="484015"/>
                  <a:pt x="14201" y="523030"/>
                  <a:pt x="227561" y="445001"/>
                </a:cubicBezTo>
                <a:cubicBezTo>
                  <a:pt x="440921" y="366972"/>
                  <a:pt x="1173660" y="114598"/>
                  <a:pt x="1405308" y="42665"/>
                </a:cubicBezTo>
                <a:cubicBezTo>
                  <a:pt x="1636956" y="-29268"/>
                  <a:pt x="1566243" y="10966"/>
                  <a:pt x="1617449" y="13404"/>
                </a:cubicBezTo>
                <a:cubicBezTo>
                  <a:pt x="1668655" y="15843"/>
                  <a:pt x="1682066" y="45104"/>
                  <a:pt x="1712546" y="57296"/>
                </a:cubicBezTo>
                <a:cubicBezTo>
                  <a:pt x="1743026" y="69488"/>
                  <a:pt x="1779602" y="67050"/>
                  <a:pt x="1800328" y="86557"/>
                </a:cubicBezTo>
                <a:cubicBezTo>
                  <a:pt x="1821055" y="106064"/>
                  <a:pt x="1827151" y="142640"/>
                  <a:pt x="1836905" y="174339"/>
                </a:cubicBezTo>
                <a:cubicBezTo>
                  <a:pt x="1846659" y="206038"/>
                  <a:pt x="1856412" y="246272"/>
                  <a:pt x="1858850" y="276752"/>
                </a:cubicBezTo>
                <a:cubicBezTo>
                  <a:pt x="1861288" y="307232"/>
                  <a:pt x="1888111" y="143859"/>
                  <a:pt x="1851535" y="357219"/>
                </a:cubicBezTo>
                <a:cubicBezTo>
                  <a:pt x="1814959" y="570579"/>
                  <a:pt x="1690601" y="1333798"/>
                  <a:pt x="1639394" y="1556912"/>
                </a:cubicBezTo>
                <a:cubicBezTo>
                  <a:pt x="1588188" y="1780026"/>
                  <a:pt x="1573557" y="1660544"/>
                  <a:pt x="1544296" y="1695901"/>
                </a:cubicBezTo>
                <a:cubicBezTo>
                  <a:pt x="1515035" y="1731258"/>
                  <a:pt x="1500406" y="1754423"/>
                  <a:pt x="1463830" y="1769053"/>
                </a:cubicBezTo>
                <a:cubicBezTo>
                  <a:pt x="1427254" y="1783683"/>
                  <a:pt x="1366293" y="1786121"/>
                  <a:pt x="1324840" y="1783683"/>
                </a:cubicBezTo>
                <a:cubicBezTo>
                  <a:pt x="1283387" y="1781245"/>
                  <a:pt x="1237058" y="1767833"/>
                  <a:pt x="1215113" y="1754422"/>
                </a:cubicBezTo>
                <a:cubicBezTo>
                  <a:pt x="1193168" y="1741011"/>
                  <a:pt x="1182194" y="1733696"/>
                  <a:pt x="1156591" y="1732477"/>
                </a:cubicBezTo>
                <a:cubicBezTo>
                  <a:pt x="1111481" y="1732477"/>
                  <a:pt x="1218771" y="1798314"/>
                  <a:pt x="1068809" y="1703216"/>
                </a:cubicBezTo>
                <a:cubicBezTo>
                  <a:pt x="918847" y="1608118"/>
                  <a:pt x="426290" y="1278934"/>
                  <a:pt x="256821" y="1161891"/>
                </a:cubicBezTo>
                <a:close/>
              </a:path>
            </a:pathLst>
          </a:custGeom>
          <a:noFill/>
          <a:ln cap="flat" cmpd="sng" w="444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7" name="Google Shape;9547;p1477"/>
          <p:cNvSpPr txBox="1"/>
          <p:nvPr/>
        </p:nvSpPr>
        <p:spPr>
          <a:xfrm>
            <a:off x="3306763" y="4011613"/>
            <a:ext cx="1347787" cy="646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New Target</a:t>
            </a:r>
            <a:endParaRPr/>
          </a:p>
          <a:p>
            <a:pPr indent="0" lvl="0" marL="0" marR="0" rtl="0" algn="ctr">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Station</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